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9" r:id="rId2"/>
    <p:sldId id="322" r:id="rId3"/>
    <p:sldId id="271" r:id="rId4"/>
    <p:sldId id="272" r:id="rId5"/>
    <p:sldId id="274" r:id="rId6"/>
    <p:sldId id="276" r:id="rId7"/>
    <p:sldId id="275" r:id="rId8"/>
    <p:sldId id="277" r:id="rId9"/>
    <p:sldId id="278" r:id="rId10"/>
    <p:sldId id="313" r:id="rId11"/>
    <p:sldId id="314" r:id="rId12"/>
    <p:sldId id="315" r:id="rId13"/>
    <p:sldId id="316" r:id="rId14"/>
    <p:sldId id="318" r:id="rId15"/>
    <p:sldId id="317" r:id="rId16"/>
    <p:sldId id="323" r:id="rId17"/>
    <p:sldId id="324" r:id="rId18"/>
    <p:sldId id="325" r:id="rId19"/>
    <p:sldId id="279" r:id="rId20"/>
    <p:sldId id="280" r:id="rId21"/>
    <p:sldId id="281" r:id="rId22"/>
    <p:sldId id="282" r:id="rId23"/>
    <p:sldId id="283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1" r:id="rId41"/>
    <p:sldId id="302" r:id="rId42"/>
    <p:sldId id="303" r:id="rId43"/>
    <p:sldId id="304" r:id="rId44"/>
    <p:sldId id="305" r:id="rId45"/>
    <p:sldId id="306" r:id="rId46"/>
    <p:sldId id="319" r:id="rId47"/>
    <p:sldId id="308" r:id="rId48"/>
    <p:sldId id="310" r:id="rId49"/>
    <p:sldId id="309" r:id="rId50"/>
    <p:sldId id="311" r:id="rId51"/>
    <p:sldId id="321" r:id="rId52"/>
    <p:sldId id="312" r:id="rId53"/>
    <p:sldId id="320" r:id="rId54"/>
    <p:sldId id="326" r:id="rId55"/>
    <p:sldId id="270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178">
          <p15:clr>
            <a:srgbClr val="A4A3A4"/>
          </p15:clr>
        </p15:guide>
        <p15:guide id="3" pos="5286">
          <p15:clr>
            <a:srgbClr val="A4A3A4"/>
          </p15:clr>
        </p15:guide>
        <p15:guide id="4" pos="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9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282" y="120"/>
      </p:cViewPr>
      <p:guideLst>
        <p:guide orient="horz" pos="3033"/>
        <p:guide orient="horz" pos="178"/>
        <p:guide pos="5286"/>
        <p:guide pos="4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C2899-756D-D74F-9681-D06E2E69B565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A97F-BE20-0F41-AF6E-553DF94E4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7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FBB0-290D-CB47-AFCF-3D1150FE3ED3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AC23-6205-1F44-8983-3FC51FF3B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9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3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5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color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_Artboard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pic>
        <p:nvPicPr>
          <p:cNvPr id="7170" name="Picture 2" descr="C:\Users\ZT99270\Desktop\02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2" y="2184400"/>
            <a:ext cx="4611688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pic>
        <p:nvPicPr>
          <p:cNvPr id="8194" name="Picture 2" descr="C:\Users\ZT99270\Desktop\03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6" y="2150911"/>
            <a:ext cx="349250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pic>
        <p:nvPicPr>
          <p:cNvPr id="1026" name="Picture 2" descr="C:\Users\ZT99270\Desktop\good\yellow.gif"/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2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T99270\Desktop\good\blue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0" y="1684265"/>
            <a:ext cx="49152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T99270\Desktop\good\red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T99270\Desktop\good\green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2476" y="1449135"/>
            <a:ext cx="3579018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814876" y="1449135"/>
            <a:ext cx="3576649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3405302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51273" y="1467793"/>
            <a:ext cx="3397367" cy="3347096"/>
          </a:xfrm>
          <a:prstGeom prst="rect">
            <a:avLst/>
          </a:prstGeom>
        </p:spPr>
        <p:txBody>
          <a:bodyPr/>
          <a:lstStyle>
            <a:lvl1pPr>
              <a:defRPr lang="en-US" sz="1500" b="0" i="0" baseline="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400" kern="1200" baseline="0" dirty="0" smtClean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2pPr>
            <a:lvl3pPr marL="91440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en-US" altLang="zh-TW" sz="1300" kern="1200" baseline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3pPr>
            <a:lvl4pPr marL="914400" indent="2844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300">
                <a:latin typeface="Century Gothic"/>
                <a:cs typeface="Century Gothic"/>
              </a:defRPr>
            </a:lvl4pPr>
          </a:lstStyle>
          <a:p>
            <a:r>
              <a:rPr kumimoji="1" lang="en-US" altLang="zh-TW" dirty="0" smtClean="0"/>
              <a:t>First Level bullet</a:t>
            </a:r>
          </a:p>
          <a:p>
            <a:pPr lvl="1"/>
            <a:r>
              <a:rPr kumimoji="1" lang="en-US" altLang="zh-TW" dirty="0" smtClean="0"/>
              <a:t>Second level bullet</a:t>
            </a:r>
          </a:p>
          <a:p>
            <a:pPr lvl="2"/>
            <a:r>
              <a:rPr kumimoji="1" lang="en-US" altLang="zh-TW" dirty="0" smtClean="0"/>
              <a:t>Third Level bullet</a:t>
            </a:r>
          </a:p>
          <a:p>
            <a:pPr lvl="3"/>
            <a:r>
              <a:rPr kumimoji="1" lang="en-US" altLang="zh-TW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1105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284649"/>
            <a:ext cx="7629527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52475" y="973910"/>
            <a:ext cx="7629528" cy="3840977"/>
          </a:xfrm>
          <a:prstGeom prst="rect">
            <a:avLst/>
          </a:prstGeom>
        </p:spPr>
        <p:txBody>
          <a:bodyPr/>
          <a:lstStyle>
            <a:lvl1pPr>
              <a:defRPr lang="en-US" sz="2000" b="1" baseline="0" dirty="0" smtClean="0">
                <a:solidFill>
                  <a:schemeClr val="accent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500" kern="1200" dirty="0" smtClean="0">
                <a:solidFill>
                  <a:schemeClr val="tx2"/>
                </a:solidFill>
                <a:latin typeface="Century Gothic" panose="020B0502020202020204" pitchFamily="34" charset="0"/>
                <a:ea typeface=""/>
                <a:cs typeface="+mn-cs"/>
              </a:defRPr>
            </a:lvl2pPr>
            <a:lvl3pPr marL="914400" indent="-28440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lang="en-US" altLang="zh-TW" sz="1400" kern="1200" baseline="0" dirty="0" smtClean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910800" indent="-228600">
              <a:lnSpc>
                <a:spcPct val="150000"/>
              </a:lnSpc>
              <a:spcBef>
                <a:spcPts val="0"/>
              </a:spcBef>
              <a:buFont typeface="Wingdings" charset="2"/>
              <a:buChar char="l"/>
              <a:defRPr sz="1400"/>
            </a:lvl4pPr>
            <a:lvl5pPr marL="91440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400"/>
            </a:lvl5pPr>
            <a:lvl6pPr marL="914400" indent="284400">
              <a:lnSpc>
                <a:spcPct val="150000"/>
              </a:lnSpc>
              <a:spcBef>
                <a:spcPts val="0"/>
              </a:spcBef>
              <a:defRPr sz="1400"/>
            </a:lvl6pPr>
          </a:lstStyle>
          <a:p>
            <a:r>
              <a:rPr kumimoji="1" lang="en-US" altLang="zh-TW" dirty="0" smtClean="0"/>
              <a:t>Topic 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2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3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4</a:t>
            </a:r>
          </a:p>
          <a:p>
            <a:pPr lvl="1"/>
            <a:r>
              <a:rPr kumimoji="1" lang="en-US" altLang="zh-TW" dirty="0" smtClean="0"/>
              <a:t>Content goes here</a:t>
            </a:r>
          </a:p>
          <a:p>
            <a:pPr lvl="2"/>
            <a:r>
              <a:rPr kumimoji="1" lang="en-US" altLang="zh-TW" dirty="0" smtClean="0"/>
              <a:t>Content goes here</a:t>
            </a:r>
          </a:p>
          <a:p>
            <a:pPr lvl="5"/>
            <a:r>
              <a:rPr kumimoji="1" lang="en-US" altLang="zh-TW" dirty="0" smtClean="0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392124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Subtitle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5134488" y="1159672"/>
            <a:ext cx="324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i="0">
                <a:latin typeface="Century Gothic"/>
                <a:cs typeface="Century Gothic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5" name="文字版面配置區 8"/>
          <p:cNvSpPr>
            <a:spLocks noGrp="1"/>
          </p:cNvSpPr>
          <p:nvPr>
            <p:ph type="body" idx="23" hasCustomPrompt="1"/>
          </p:nvPr>
        </p:nvSpPr>
        <p:spPr>
          <a:xfrm>
            <a:off x="755651" y="988852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Title1</a:t>
            </a:r>
            <a:endParaRPr lang="zh-TW" altLang="en-US" dirty="0"/>
          </a:p>
        </p:txBody>
      </p:sp>
      <p:sp>
        <p:nvSpPr>
          <p:cNvPr id="26" name="文字版面配置區 8"/>
          <p:cNvSpPr>
            <a:spLocks noGrp="1"/>
          </p:cNvSpPr>
          <p:nvPr>
            <p:ph type="body" idx="20" hasCustomPrompt="1"/>
          </p:nvPr>
        </p:nvSpPr>
        <p:spPr>
          <a:xfrm>
            <a:off x="755651" y="2424351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Title2</a:t>
            </a:r>
            <a:endParaRPr lang="zh-TW" altLang="en-US" dirty="0"/>
          </a:p>
        </p:txBody>
      </p:sp>
      <p:sp>
        <p:nvSpPr>
          <p:cNvPr id="27" name="文字版面配置區 8"/>
          <p:cNvSpPr>
            <a:spLocks noGrp="1"/>
          </p:cNvSpPr>
          <p:nvPr>
            <p:ph type="body" idx="21" hasCustomPrompt="1"/>
          </p:nvPr>
        </p:nvSpPr>
        <p:spPr>
          <a:xfrm>
            <a:off x="755651" y="3852807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Title3</a:t>
            </a:r>
            <a:endParaRPr lang="zh-TW" alt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755651" y="1400039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755651" y="2833602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5651" y="4260890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8455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Content Page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accent5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black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nding logo_16 to 9_Artboard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whit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ing logo_16 to 9_Artboard 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Sentence quote goes here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pic>
        <p:nvPicPr>
          <p:cNvPr id="5122" name="Picture 2" descr="C:\Users\ZT99270\Desktop\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79" y="0"/>
            <a:ext cx="302736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pic>
        <p:nvPicPr>
          <p:cNvPr id="6146" name="Picture 2" descr="C:\Users\ZT99270\Desktop\04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2" y="1346200"/>
            <a:ext cx="339883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4" r:id="rId2"/>
    <p:sldLayoutId id="2147483661" r:id="rId3"/>
    <p:sldLayoutId id="2147483702" r:id="rId4"/>
    <p:sldLayoutId id="2147483703" r:id="rId5"/>
    <p:sldLayoutId id="2147483704" r:id="rId6"/>
    <p:sldLayoutId id="2147483705" r:id="rId7"/>
    <p:sldLayoutId id="2147483660" r:id="rId8"/>
    <p:sldLayoutId id="2147483662" r:id="rId9"/>
    <p:sldLayoutId id="2147483697" r:id="rId10"/>
    <p:sldLayoutId id="2147483698" r:id="rId11"/>
    <p:sldLayoutId id="2147483706" r:id="rId12"/>
    <p:sldLayoutId id="2147483707" r:id="rId13"/>
    <p:sldLayoutId id="2147483708" r:id="rId14"/>
    <p:sldLayoutId id="2147483709" r:id="rId15"/>
    <p:sldLayoutId id="2147483667" r:id="rId16"/>
    <p:sldLayoutId id="2147483668" r:id="rId17"/>
    <p:sldLayoutId id="2147483701" r:id="rId18"/>
    <p:sldLayoutId id="2147483699" r:id="rId19"/>
    <p:sldLayoutId id="2147483710" r:id="rId20"/>
    <p:sldLayoutId id="2147483650" r:id="rId21"/>
    <p:sldLayoutId id="2147483666" r:id="rId2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39" y="1733099"/>
            <a:ext cx="8424000" cy="709801"/>
          </a:xfrm>
        </p:spPr>
        <p:txBody>
          <a:bodyPr lIns="36000" tIns="36000" rIns="36000" bIns="36000" anchor="ctr" anchorCtr="0"/>
          <a:lstStyle/>
          <a:p>
            <a:r>
              <a:rPr lang="en-US" dirty="0" smtClean="0"/>
              <a:t>Python </a:t>
            </a:r>
            <a:r>
              <a:rPr lang="zh-TW" altLang="en-US" dirty="0" smtClean="0"/>
              <a:t>教學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67654" y="3568314"/>
            <a:ext cx="2595002" cy="257369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Lorin Yeh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Variable Declaration</a:t>
            </a:r>
          </a:p>
          <a:p>
            <a:r>
              <a:rPr lang="en-US" altLang="zh-TW" sz="2800" b="1" dirty="0" smtClean="0"/>
              <a:t>Variable Definition</a:t>
            </a:r>
          </a:p>
          <a:p>
            <a:r>
              <a:rPr lang="en-US" altLang="zh-TW" sz="2800" b="1" dirty="0" smtClean="0"/>
              <a:t>Python Global Variable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87512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035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Python Global Variable</a:t>
            </a:r>
          </a:p>
          <a:p>
            <a:pPr lvl="1"/>
            <a:r>
              <a:rPr lang="en-US" altLang="zh-TW" sz="2400" dirty="0"/>
              <a:t>Variables that are created outside of a </a:t>
            </a:r>
            <a:r>
              <a:rPr lang="en-US" altLang="zh-TW" sz="2400" dirty="0" smtClean="0"/>
              <a:t>function</a:t>
            </a:r>
            <a:endParaRPr lang="en-US" altLang="zh-TW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22660" y="2668772"/>
            <a:ext cx="718136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"awesome"</a:t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("Python is " + 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altLang="zh-TW" sz="15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5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035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Python Global Variable</a:t>
            </a:r>
          </a:p>
          <a:p>
            <a:pPr lvl="1"/>
            <a:r>
              <a:rPr lang="en-US" altLang="zh-TW" sz="2400" dirty="0" smtClean="0"/>
              <a:t>The variable in the function block is a local variable</a:t>
            </a:r>
            <a:endParaRPr lang="en-US" altLang="zh-TW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71516" y="2558782"/>
            <a:ext cx="302403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"awesome"</a:t>
            </a:r>
            <a:b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"fantastic"</a:t>
            </a:r>
            <a:b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("Python is " + x)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print("Python is " + x)</a:t>
            </a:r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22" y="2637595"/>
            <a:ext cx="3429737" cy="115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035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Python Global Variable</a:t>
            </a:r>
          </a:p>
          <a:p>
            <a:pPr lvl="1"/>
            <a:r>
              <a:rPr lang="en-US" altLang="zh-TW" sz="2400" dirty="0" smtClean="0"/>
              <a:t>The </a:t>
            </a:r>
            <a:r>
              <a:rPr lang="en-US" altLang="zh-TW" sz="2400" dirty="0" smtClean="0">
                <a:solidFill>
                  <a:srgbClr val="0000FF"/>
                </a:solidFill>
              </a:rPr>
              <a:t>global</a:t>
            </a:r>
            <a:r>
              <a:rPr lang="en-US" altLang="zh-TW" sz="2400" dirty="0" smtClean="0"/>
              <a:t> keyword</a:t>
            </a:r>
            <a:endParaRPr lang="en-US" altLang="zh-TW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71516" y="2169042"/>
            <a:ext cx="302403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 "awesome"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global x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"fantastic"</a:t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("Python is " + x)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print("Python is " + x)</a:t>
            </a:r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37" y="2169042"/>
            <a:ext cx="3637110" cy="7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2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6842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/>
              <a:t>Python Global Variable</a:t>
            </a:r>
          </a:p>
          <a:p>
            <a:pPr lvl="1"/>
            <a:r>
              <a:rPr lang="en-US" altLang="zh-TW" sz="2000" dirty="0" smtClean="0"/>
              <a:t>The </a:t>
            </a:r>
            <a:r>
              <a:rPr lang="en-US" altLang="zh-TW" sz="2000" dirty="0" smtClean="0">
                <a:solidFill>
                  <a:srgbClr val="0000FF"/>
                </a:solidFill>
              </a:rPr>
              <a:t>global</a:t>
            </a:r>
            <a:r>
              <a:rPr lang="en-US" altLang="zh-TW" sz="2000" dirty="0" smtClean="0"/>
              <a:t> keyword</a:t>
            </a:r>
          </a:p>
          <a:p>
            <a:pPr lvl="1"/>
            <a:r>
              <a:rPr lang="en-US" altLang="zh-TW" sz="2000" dirty="0" smtClean="0">
                <a:solidFill>
                  <a:srgbClr val="0000FF"/>
                </a:solidFill>
              </a:rPr>
              <a:t>But we can’t use global variables cross multiple python source files</a:t>
            </a:r>
            <a:endParaRPr lang="en-US" altLang="zh-TW" sz="2000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7039" y="3063075"/>
            <a:ext cx="210876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"fantastic"</a:t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test2</a:t>
            </a:r>
          </a:p>
          <a:p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global x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print(“x=“,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6660" y="2656045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Test1.py</a:t>
            </a:r>
            <a:endParaRPr lang="zh-TW" altLang="en-US" sz="1500" b="1" dirty="0" err="1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4856664" y="3063075"/>
            <a:ext cx="302403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abcdefg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print(“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x=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“,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86286" y="2656045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smtClean="0"/>
              <a:t>Test2.py</a:t>
            </a:r>
            <a:endParaRPr lang="zh-TW" altLang="en-US" sz="1500" b="1" dirty="0" err="1" smtClean="0"/>
          </a:p>
        </p:txBody>
      </p:sp>
      <p:sp>
        <p:nvSpPr>
          <p:cNvPr id="9" name="橢圓形圖說文字 8"/>
          <p:cNvSpPr/>
          <p:nvPr/>
        </p:nvSpPr>
        <p:spPr>
          <a:xfrm>
            <a:off x="2128584" y="3280005"/>
            <a:ext cx="1716950" cy="614067"/>
          </a:xfrm>
          <a:prstGeom prst="wedgeEllipseCallout">
            <a:avLst>
              <a:gd name="adj1" fmla="val -72582"/>
              <a:gd name="adj2" fmla="val -5849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solidFill>
                  <a:srgbClr val="0000FF"/>
                </a:solidFill>
              </a:rPr>
              <a:t>Test1.x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" name="橢圓形圖說文字 9"/>
          <p:cNvSpPr/>
          <p:nvPr/>
        </p:nvSpPr>
        <p:spPr>
          <a:xfrm>
            <a:off x="6508210" y="3063075"/>
            <a:ext cx="1716950" cy="614067"/>
          </a:xfrm>
          <a:prstGeom prst="wedgeEllipseCallout">
            <a:avLst>
              <a:gd name="adj1" fmla="val -72582"/>
              <a:gd name="adj2" fmla="val -243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solidFill>
                  <a:schemeClr val="tx1"/>
                </a:solidFill>
              </a:rPr>
              <a:t>Test2.x</a:t>
            </a:r>
            <a:endParaRPr lang="zh-TW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36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2417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Python Global Variable</a:t>
            </a:r>
          </a:p>
          <a:p>
            <a:pPr lvl="1"/>
            <a:r>
              <a:rPr lang="en-US" altLang="zh-TW" sz="2400" dirty="0" smtClean="0"/>
              <a:t>In ACTS 3.0 Test Scripts Programming</a:t>
            </a:r>
          </a:p>
          <a:p>
            <a:pPr lvl="2"/>
            <a:r>
              <a:rPr lang="en-US" altLang="zh-TW" sz="2000" b="1" dirty="0" smtClean="0">
                <a:solidFill>
                  <a:srgbClr val="FF0000"/>
                </a:solidFill>
              </a:rPr>
              <a:t>Don’t use </a:t>
            </a:r>
            <a:r>
              <a:rPr lang="en-US" altLang="zh-TW" sz="2000" b="1" smtClean="0">
                <a:solidFill>
                  <a:srgbClr val="FF0000"/>
                </a:solidFill>
              </a:rPr>
              <a:t>any python global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variable</a:t>
            </a:r>
          </a:p>
          <a:p>
            <a:pPr lvl="2"/>
            <a:r>
              <a:rPr lang="en-US" altLang="zh-TW" sz="2000" dirty="0" smtClean="0">
                <a:solidFill>
                  <a:srgbClr val="0000FF"/>
                </a:solidFill>
              </a:rPr>
              <a:t>ACTS gives a global dictionary and APIs for global variables access</a:t>
            </a:r>
            <a:endParaRPr lang="en-US" altLang="zh-TW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4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3599"/>
            <a:ext cx="8302073" cy="11076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ACTS 3.0 Global Variable</a:t>
            </a:r>
          </a:p>
          <a:p>
            <a:pPr lvl="1"/>
            <a:r>
              <a:rPr lang="en-US" altLang="zh-TW" sz="2400" dirty="0"/>
              <a:t>l</a:t>
            </a:r>
            <a:r>
              <a:rPr lang="en-US" altLang="zh-TW" sz="2400" dirty="0" smtClean="0"/>
              <a:t>ib/Globalvar.py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909644" y="1941230"/>
            <a:ext cx="4253023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_init():</a:t>
            </a:r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_global_dict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_global_dict = {}</a:t>
            </a:r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set_value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(name, value):</a:t>
            </a: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_global_dict[name] = value</a:t>
            </a:r>
          </a:p>
          <a:p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get_value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(name, defValue=None):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try: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return _global_dict[name]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except KeyError: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return defValue</a:t>
            </a:r>
          </a:p>
        </p:txBody>
      </p:sp>
    </p:spTree>
    <p:extLst>
      <p:ext uri="{BB962C8B-B14F-4D97-AF65-F5344CB8AC3E}">
        <p14:creationId xmlns:p14="http://schemas.microsoft.com/office/powerpoint/2010/main" val="29053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3599"/>
            <a:ext cx="8302073" cy="11076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ACTS 3.0 Global Variable</a:t>
            </a:r>
          </a:p>
          <a:p>
            <a:pPr lvl="1"/>
            <a:r>
              <a:rPr lang="en-US" altLang="zh-TW" sz="2400" dirty="0"/>
              <a:t>l</a:t>
            </a:r>
            <a:r>
              <a:rPr lang="en-US" altLang="zh-TW" sz="2400" dirty="0" smtClean="0"/>
              <a:t>ib/Globalvar.py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909644" y="1941230"/>
            <a:ext cx="4253023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_init():</a:t>
            </a:r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_global_dict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_global_dict = {}</a:t>
            </a:r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set_value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(name, value):</a:t>
            </a: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_global_dict[name] = value</a:t>
            </a:r>
          </a:p>
          <a:p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get_value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(name, defValue=None):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try: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return _global_dict[name]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except KeyError:</a:t>
            </a:r>
          </a:p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return defValue</a:t>
            </a:r>
          </a:p>
        </p:txBody>
      </p:sp>
    </p:spTree>
    <p:extLst>
      <p:ext uri="{BB962C8B-B14F-4D97-AF65-F5344CB8AC3E}">
        <p14:creationId xmlns:p14="http://schemas.microsoft.com/office/powerpoint/2010/main" val="362957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3599"/>
            <a:ext cx="8302073" cy="11076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ACTS 3.0 Global Variable</a:t>
            </a:r>
          </a:p>
          <a:p>
            <a:pPr lvl="1"/>
            <a:r>
              <a:rPr lang="en-US" altLang="zh-TW" sz="2400" dirty="0" smtClean="0"/>
              <a:t>lib/Common.py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909644" y="1941230"/>
            <a:ext cx="425302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SET_VAR(name, value):</a:t>
            </a:r>
            <a:endParaRPr lang="fr-FR" altLang="zh-TW" sz="16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lib.globalvar.set_value(name, value)</a:t>
            </a:r>
            <a:endParaRPr lang="fr-FR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VAR(name):</a:t>
            </a:r>
          </a:p>
          <a:p>
            <a:r>
              <a:rPr lang="fr-FR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FR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return lib.globalvar.get_value(name)</a:t>
            </a:r>
          </a:p>
        </p:txBody>
      </p:sp>
    </p:spTree>
    <p:extLst>
      <p:ext uri="{BB962C8B-B14F-4D97-AF65-F5344CB8AC3E}">
        <p14:creationId xmlns:p14="http://schemas.microsoft.com/office/powerpoint/2010/main" val="281316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2" y="1128941"/>
            <a:ext cx="5287113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7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Schedule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74971"/>
              </p:ext>
            </p:extLst>
          </p:nvPr>
        </p:nvGraphicFramePr>
        <p:xfrm>
          <a:off x="587115" y="927933"/>
          <a:ext cx="7048805" cy="43179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9456">
                  <a:extLst>
                    <a:ext uri="{9D8B030D-6E8A-4147-A177-3AD203B41FA5}">
                      <a16:colId xmlns:a16="http://schemas.microsoft.com/office/drawing/2014/main" val="3990858956"/>
                    </a:ext>
                  </a:extLst>
                </a:gridCol>
                <a:gridCol w="1236689">
                  <a:extLst>
                    <a:ext uri="{9D8B030D-6E8A-4147-A177-3AD203B41FA5}">
                      <a16:colId xmlns:a16="http://schemas.microsoft.com/office/drawing/2014/main" val="1672504165"/>
                    </a:ext>
                  </a:extLst>
                </a:gridCol>
                <a:gridCol w="2480872">
                  <a:extLst>
                    <a:ext uri="{9D8B030D-6E8A-4147-A177-3AD203B41FA5}">
                      <a16:colId xmlns:a16="http://schemas.microsoft.com/office/drawing/2014/main" val="342409040"/>
                    </a:ext>
                  </a:extLst>
                </a:gridCol>
                <a:gridCol w="1341619">
                  <a:extLst>
                    <a:ext uri="{9D8B030D-6E8A-4147-A177-3AD203B41FA5}">
                      <a16:colId xmlns:a16="http://schemas.microsoft.com/office/drawing/2014/main" val="3432568200"/>
                    </a:ext>
                  </a:extLst>
                </a:gridCol>
                <a:gridCol w="1160169">
                  <a:extLst>
                    <a:ext uri="{9D8B030D-6E8A-4147-A177-3AD203B41FA5}">
                      <a16:colId xmlns:a16="http://schemas.microsoft.com/office/drawing/2014/main" val="2608305542"/>
                    </a:ext>
                  </a:extLst>
                </a:gridCol>
              </a:tblGrid>
              <a:tr h="449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Speaker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206465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12/05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14:00 ~ 16:00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Python Introduction:</a:t>
                      </a:r>
                    </a:p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Variables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Data Structure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Lorin Yeh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53013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12/08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14:00 ~ 16:00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Python Introduction:</a:t>
                      </a:r>
                    </a:p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Control, Module &amp; Object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Oriented Programming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Lorin Yeh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84053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12/12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14:00 ~ 16:00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ACTS 3.0:</a:t>
                      </a:r>
                    </a:p>
                    <a:p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ACTS 3.0 Structure,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0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PyTest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+ Allure Report,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Test Case Scripts Structure, Variable, Visual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Studio Code, ACTS API Reference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Char Wang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55592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12/12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16:00 ~ 18:00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ACTS Environment:</a:t>
                      </a:r>
                    </a:p>
                    <a:p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LAN/WAN/CTRL and CENTRAL Network</a:t>
                      </a:r>
                    </a:p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Traffic between Ethernet,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0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xDSL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PON</a:t>
                      </a:r>
                    </a:p>
                    <a:p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Service in NAT, LAN1_WKS, LAN2_WKS </a:t>
                      </a:r>
                      <a:endParaRPr lang="zh-TW" altLang="en-US" sz="10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Andi Lin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109086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12/15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14:00 ~ 16:00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ACTS 3.0:</a:t>
                      </a:r>
                    </a:p>
                    <a:p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Test Case study (BAT test case), Script</a:t>
                      </a:r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 </a:t>
                      </a:r>
                    </a:p>
                    <a:p>
                      <a:r>
                        <a:rPr lang="en-US" altLang="zh-TW" sz="10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Version Control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Kelly Yu/Lorin Yeh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63512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12/19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14:00 ~ 16:00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ACTS 3.0:</a:t>
                      </a:r>
                    </a:p>
                    <a:p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Test Scripts Object Oriented Modules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ZYXEL 4F Training Room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Kelly Yu/Lorin Yeh</a:t>
                      </a:r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68316"/>
                  </a:ext>
                </a:extLst>
              </a:tr>
              <a:tr h="456198"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2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854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Numbers</a:t>
            </a:r>
            <a:endParaRPr lang="en-US" altLang="zh-TW" sz="2800" b="1" dirty="0"/>
          </a:p>
          <a:p>
            <a:pPr lvl="1"/>
            <a:r>
              <a:rPr lang="en-US" altLang="zh-TW" sz="1600" b="1" dirty="0" err="1" smtClean="0"/>
              <a:t>int</a:t>
            </a:r>
            <a:r>
              <a:rPr lang="en-US" altLang="zh-TW" sz="1600" b="1" dirty="0" smtClean="0"/>
              <a:t> </a:t>
            </a:r>
          </a:p>
          <a:p>
            <a:pPr lvl="1"/>
            <a:r>
              <a:rPr lang="en-US" altLang="zh-TW" sz="1600" dirty="0" smtClean="0"/>
              <a:t>float</a:t>
            </a:r>
          </a:p>
          <a:p>
            <a:pPr lvl="1"/>
            <a:r>
              <a:rPr lang="en-US" altLang="zh-TW" sz="1600" dirty="0" smtClean="0"/>
              <a:t>complex</a:t>
            </a:r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2660" y="2668772"/>
            <a:ext cx="425302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x = 1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y = 35656222554887711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z = -3255522</a:t>
            </a:r>
          </a:p>
          <a:p>
            <a:endParaRPr lang="fr-FR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print(type(x))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print(type(y))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print(type(z))</a:t>
            </a:r>
            <a:endParaRPr lang="en-US" altLang="zh-TW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79" y="2668772"/>
            <a:ext cx="2361077" cy="1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Numbers</a:t>
            </a:r>
            <a:endParaRPr lang="en-US" altLang="zh-TW" sz="2800" b="1" dirty="0"/>
          </a:p>
          <a:p>
            <a:pPr lvl="1"/>
            <a:r>
              <a:rPr lang="en-US" altLang="zh-TW" sz="1600" dirty="0" err="1" smtClean="0"/>
              <a:t>int</a:t>
            </a:r>
            <a:r>
              <a:rPr lang="en-US" altLang="zh-TW" sz="1600" dirty="0" smtClean="0"/>
              <a:t> </a:t>
            </a:r>
          </a:p>
          <a:p>
            <a:pPr lvl="1"/>
            <a:r>
              <a:rPr lang="en-US" altLang="zh-TW" sz="1600" b="1" dirty="0" smtClean="0"/>
              <a:t>float</a:t>
            </a:r>
          </a:p>
          <a:p>
            <a:pPr lvl="1"/>
            <a:r>
              <a:rPr lang="en-US" altLang="zh-TW" sz="1600" dirty="0" smtClean="0"/>
              <a:t>complex</a:t>
            </a:r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2660" y="2668772"/>
            <a:ext cx="425302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x = 35e3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y = 12E4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z = -87.7e100</a:t>
            </a:r>
          </a:p>
          <a:p>
            <a:endParaRPr lang="fr-FR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print(type(x))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print(type(y))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print(type(z))</a:t>
            </a:r>
            <a:endParaRPr lang="en-US" altLang="zh-TW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608" y="2668772"/>
            <a:ext cx="2655204" cy="15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Numbers</a:t>
            </a:r>
            <a:endParaRPr lang="en-US" altLang="zh-TW" sz="2800" b="1" dirty="0"/>
          </a:p>
          <a:p>
            <a:pPr lvl="1"/>
            <a:r>
              <a:rPr lang="en-US" altLang="zh-TW" sz="1600" dirty="0" err="1" smtClean="0"/>
              <a:t>int</a:t>
            </a:r>
            <a:r>
              <a:rPr lang="en-US" altLang="zh-TW" sz="1600" b="1" dirty="0" smtClean="0"/>
              <a:t> </a:t>
            </a:r>
          </a:p>
          <a:p>
            <a:pPr lvl="1"/>
            <a:r>
              <a:rPr lang="en-US" altLang="zh-TW" sz="1600" dirty="0" smtClean="0"/>
              <a:t>float</a:t>
            </a:r>
          </a:p>
          <a:p>
            <a:pPr lvl="1"/>
            <a:r>
              <a:rPr lang="en-US" altLang="zh-TW" sz="1600" b="1" dirty="0" smtClean="0"/>
              <a:t>complex</a:t>
            </a:r>
            <a:endParaRPr lang="zh-TW" altLang="en-US" sz="16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2660" y="2668772"/>
            <a:ext cx="425302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x = 3+5j</a:t>
            </a:r>
            <a:br>
              <a:rPr lang="en-US" altLang="zh-TW" dirty="0"/>
            </a:br>
            <a:r>
              <a:rPr lang="en-US" altLang="zh-TW" dirty="0"/>
              <a:t>y = 5j</a:t>
            </a:r>
            <a:br>
              <a:rPr lang="en-US" altLang="zh-TW" dirty="0"/>
            </a:br>
            <a:r>
              <a:rPr lang="en-US" altLang="zh-TW" dirty="0"/>
              <a:t>z = -5j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print(type(x))</a:t>
            </a:r>
            <a:br>
              <a:rPr lang="en-US" altLang="zh-TW" dirty="0"/>
            </a:br>
            <a:r>
              <a:rPr lang="en-US" altLang="zh-TW" dirty="0"/>
              <a:t>print(type(y))</a:t>
            </a:r>
            <a:br>
              <a:rPr lang="en-US" altLang="zh-TW" dirty="0"/>
            </a:br>
            <a:r>
              <a:rPr lang="en-US" altLang="zh-TW" dirty="0"/>
              <a:t>print(type(z))</a:t>
            </a:r>
            <a:endParaRPr lang="en-US" altLang="zh-TW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20" y="2668771"/>
            <a:ext cx="3404412" cy="14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7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6209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/>
              <a:t>Type </a:t>
            </a:r>
            <a:r>
              <a:rPr lang="en-US" altLang="zh-TW" sz="2800" dirty="0" smtClean="0"/>
              <a:t>Conversion</a:t>
            </a:r>
            <a:endParaRPr lang="en-US" altLang="zh-TW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5069" y="1653109"/>
            <a:ext cx="4253023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x = 1    #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/>
              <a:t>y = 2.8  # float</a:t>
            </a:r>
            <a:br>
              <a:rPr lang="en-US" altLang="zh-TW" sz="1200" dirty="0"/>
            </a:br>
            <a:r>
              <a:rPr lang="en-US" altLang="zh-TW" sz="1200" dirty="0"/>
              <a:t>z = 1j   # complex</a:t>
            </a:r>
            <a:br>
              <a:rPr lang="en-US" altLang="zh-TW" sz="1200" dirty="0"/>
            </a:b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/>
              <a:t>#convert from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to float:</a:t>
            </a:r>
            <a:br>
              <a:rPr lang="en-US" altLang="zh-TW" sz="1200" dirty="0"/>
            </a:br>
            <a:r>
              <a:rPr lang="en-US" altLang="zh-TW" sz="1200" dirty="0"/>
              <a:t>a = float(x)</a:t>
            </a:r>
            <a:br>
              <a:rPr lang="en-US" altLang="zh-TW" sz="1200" dirty="0"/>
            </a:b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/>
              <a:t>#convert from float to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:</a:t>
            </a:r>
            <a:br>
              <a:rPr lang="en-US" altLang="zh-TW" sz="1200" dirty="0"/>
            </a:br>
            <a:r>
              <a:rPr lang="en-US" altLang="zh-TW" sz="1200" dirty="0"/>
              <a:t>b = 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(y)</a:t>
            </a:r>
            <a:br>
              <a:rPr lang="en-US" altLang="zh-TW" sz="1200" dirty="0"/>
            </a:b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/>
              <a:t>#convert from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to complex:</a:t>
            </a:r>
            <a:br>
              <a:rPr lang="en-US" altLang="zh-TW" sz="1200" dirty="0"/>
            </a:br>
            <a:r>
              <a:rPr lang="en-US" altLang="zh-TW" sz="1200" dirty="0"/>
              <a:t>c = complex(x)</a:t>
            </a:r>
            <a:br>
              <a:rPr lang="en-US" altLang="zh-TW" sz="1200" dirty="0"/>
            </a:b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/>
              <a:t>print(a)</a:t>
            </a:r>
            <a:br>
              <a:rPr lang="en-US" altLang="zh-TW" sz="1200" dirty="0"/>
            </a:br>
            <a:r>
              <a:rPr lang="en-US" altLang="zh-TW" sz="1200" dirty="0"/>
              <a:t>print(b)</a:t>
            </a:r>
            <a:br>
              <a:rPr lang="en-US" altLang="zh-TW" sz="1200" dirty="0"/>
            </a:br>
            <a:r>
              <a:rPr lang="en-US" altLang="zh-TW" sz="1200" dirty="0"/>
              <a:t>print(c)</a:t>
            </a:r>
            <a:br>
              <a:rPr lang="en-US" altLang="zh-TW" sz="1200" dirty="0"/>
            </a:br>
            <a:endParaRPr lang="en-US" altLang="zh-TW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71" y="1651983"/>
            <a:ext cx="2402929" cy="16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80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b="1" dirty="0" smtClean="0">
                <a:solidFill>
                  <a:srgbClr val="0000FF"/>
                </a:solidFill>
              </a:rPr>
              <a:t>‘</a:t>
            </a:r>
            <a:r>
              <a:rPr lang="en-US" altLang="zh-TW" sz="2400" dirty="0" err="1" smtClean="0"/>
              <a:t>xxxx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’</a:t>
            </a:r>
            <a:r>
              <a:rPr lang="en-US" altLang="zh-TW" sz="2400" dirty="0" smtClean="0"/>
              <a:t> is the same as 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“</a:t>
            </a:r>
            <a:r>
              <a:rPr lang="en-US" altLang="zh-TW" sz="2400" dirty="0" err="1" smtClean="0"/>
              <a:t>xxxx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”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2400" dirty="0"/>
              <a:t>Multiline Strings</a:t>
            </a:r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52243" y="2185103"/>
            <a:ext cx="42530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print("Hello")</a:t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print('Hello')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13598" y="3475187"/>
            <a:ext cx="425302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 = """Lorem ipsum dolor sit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."""</a:t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print(a)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121" y="3440190"/>
            <a:ext cx="3547980" cy="13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1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/>
              <a:t>string are array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= "Hello, World!"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print(a[1])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56" y="2185103"/>
            <a:ext cx="804967" cy="61177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39618" y="3066018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for 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in 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"banana"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 print(x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04" y="3066018"/>
            <a:ext cx="661203" cy="20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6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/>
              <a:t>string length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s</a:t>
            </a:r>
            <a:r>
              <a:rPr lang="en-US" altLang="zh-TW" sz="2400" dirty="0" smtClean="0"/>
              <a:t>tring check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42530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= "Hello, World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!“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tring _length = 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string _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length)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096" y="2218083"/>
            <a:ext cx="1034948" cy="7165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39617" y="3905517"/>
            <a:ext cx="42530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txt = "The best things in life are free!"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 "free" 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txt: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 print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("Yes, 'free' is present.")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95" y="3913719"/>
            <a:ext cx="3160681" cy="6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2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/>
              <a:t>string check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606494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txt = "The best things in life are free!"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 "expensive" 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 in 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txt: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 print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("No, 'expensive' is NOT present.")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18" y="3241163"/>
            <a:ext cx="5006140" cy="10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014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/>
              <a:t>string range, </a:t>
            </a:r>
            <a:r>
              <a:rPr lang="en-US" altLang="zh-TW" sz="2400" dirty="0" smtClean="0">
                <a:solidFill>
                  <a:srgbClr val="FF0000"/>
                </a:solidFill>
              </a:rPr>
              <a:t>start at 0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 = "He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World!"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print(b[2:5])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04" y="2190696"/>
            <a:ext cx="1216832" cy="55310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39617" y="3004628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 = "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World!"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print(b[:5])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43156" y="3687842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 = "He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llo, World!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print(b[2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:])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43155" y="4507367"/>
            <a:ext cx="42530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 = "Hello, W</a:t>
            </a:r>
            <a:r>
              <a:rPr lang="en-US" altLang="zh-TW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d!"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print(b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[-5:-2])  #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char is at -1</a:t>
            </a:r>
            <a:endParaRPr lang="en-US" altLang="zh-TW" sz="16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904" y="3004627"/>
            <a:ext cx="985975" cy="5448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40" y="3665561"/>
            <a:ext cx="1826745" cy="66861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40" y="4507367"/>
            <a:ext cx="1221595" cy="7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5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Concatenate</a:t>
            </a:r>
            <a:r>
              <a:rPr lang="en-US" altLang="zh-TW" sz="2400" dirty="0" smtClean="0"/>
              <a:t> strings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425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= "Hello"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 = "World"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 = a + " " + b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print(c)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47" y="2185103"/>
            <a:ext cx="3020253" cy="8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Getting Started 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1515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Download Python for Windows</a:t>
            </a:r>
          </a:p>
          <a:p>
            <a:pPr lvl="1"/>
            <a:r>
              <a:rPr lang="en-US" altLang="zh-TW" sz="2400" dirty="0"/>
              <a:t>https://www.python.org/downloads/ </a:t>
            </a:r>
            <a:endParaRPr lang="en-US" altLang="zh-TW" sz="2400" dirty="0" smtClean="0"/>
          </a:p>
          <a:p>
            <a:pPr marL="0" indent="0">
              <a:buFont typeface="Arial"/>
              <a:buNone/>
            </a:pP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1" y="2571749"/>
            <a:ext cx="671606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44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string format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58629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quantity = 3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itemno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 567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price = 49.95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myorder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 "I want {} pieces of item {} for {} dollars."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myorder.format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(quantity, 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itemno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price))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18" y="3789145"/>
            <a:ext cx="7920214" cy="9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String format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239618" y="2185103"/>
            <a:ext cx="72132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quantity = 3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itemno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 567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price = 49.95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myorder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 "I want to pay {2} dollars for {0} pieces of item {1}."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myorder.format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(quantity, 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itemno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price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18" y="3837294"/>
            <a:ext cx="8032822" cy="10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2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escape character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2012971"/>
            <a:ext cx="6028661" cy="31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String method</a:t>
            </a:r>
          </a:p>
          <a:p>
            <a:pPr lvl="2"/>
            <a:r>
              <a:rPr lang="en-US" altLang="zh-TW" sz="2000" dirty="0"/>
              <a:t>https://www.w3schools.com/python/python_strings_methods.asp</a:t>
            </a:r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687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6" y="1065900"/>
            <a:ext cx="7692649" cy="36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9505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  <a:r>
              <a:rPr lang="zh-TW" altLang="en-US" sz="2800" b="1" dirty="0" smtClean="0"/>
              <a:t> </a:t>
            </a:r>
            <a:r>
              <a:rPr lang="en-US" altLang="zh-TW" sz="2800" b="1" dirty="0" smtClean="0"/>
              <a:t>method example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string count() method</a:t>
            </a:r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239618" y="2397762"/>
            <a:ext cx="502295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txt = "I love 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are my favorite fruit"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txt.count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("apple")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print(x)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48" y="2416369"/>
            <a:ext cx="1487395" cy="7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70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9505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string</a:t>
            </a:r>
          </a:p>
          <a:p>
            <a:pPr lvl="1"/>
            <a:r>
              <a:rPr lang="en-US" altLang="zh-TW" sz="2400" dirty="0" smtClean="0">
                <a:cs typeface="Arial" panose="020B0604020202020204" pitchFamily="34" charset="0"/>
              </a:rPr>
              <a:t>string count() method</a:t>
            </a:r>
          </a:p>
          <a:p>
            <a:pPr marL="457200" lvl="1" indent="0">
              <a:buNone/>
            </a:pPr>
            <a:endParaRPr lang="en-US" altLang="zh-TW" sz="24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3" y="2083981"/>
            <a:ext cx="7940978" cy="28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25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4598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/>
              <a:t>l</a:t>
            </a:r>
            <a:r>
              <a:rPr lang="en-US" altLang="zh-TW" sz="2800" b="1" dirty="0" smtClean="0"/>
              <a:t>ist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sz="2400" dirty="0" smtClean="0"/>
              <a:t>built-in </a:t>
            </a:r>
            <a:r>
              <a:rPr lang="en-US" altLang="zh-TW" sz="2400" dirty="0"/>
              <a:t>data types in </a:t>
            </a:r>
            <a:r>
              <a:rPr lang="en-US" altLang="zh-TW" sz="2400" dirty="0" smtClean="0"/>
              <a:t>Python, be </a:t>
            </a:r>
            <a:r>
              <a:rPr lang="en-US" altLang="zh-TW" sz="2400" dirty="0"/>
              <a:t>used to store collections of data</a:t>
            </a: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73534" y="2754041"/>
            <a:ext cx="436374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myList</a:t>
            </a:r>
            <a:r>
              <a:rPr lang="en-US" altLang="zh-TW" dirty="0" smtClean="0"/>
              <a:t> </a:t>
            </a:r>
            <a:r>
              <a:rPr lang="en-US" altLang="zh-TW" dirty="0"/>
              <a:t>= ["apple", "banana", "cherry</a:t>
            </a:r>
            <a:r>
              <a:rPr lang="en-US" altLang="zh-TW" dirty="0" smtClean="0"/>
              <a:t>"]</a:t>
            </a:r>
          </a:p>
          <a:p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 smtClean="0"/>
              <a:t>print(</a:t>
            </a:r>
            <a:r>
              <a:rPr lang="en-US" altLang="zh-TW" dirty="0" err="1" smtClean="0"/>
              <a:t>myList</a:t>
            </a:r>
            <a:r>
              <a:rPr lang="en-US" altLang="zh-TW" dirty="0" smtClean="0"/>
              <a:t>)</a:t>
            </a:r>
            <a:endParaRPr lang="en-US" altLang="zh-TW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3" y="3810323"/>
            <a:ext cx="6151174" cy="11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/>
              <a:t>List items are ordered, changeable, and allow duplicate </a:t>
            </a:r>
            <a:r>
              <a:rPr lang="en-US" altLang="zh-TW" sz="2400" dirty="0" smtClean="0"/>
              <a:t>values</a:t>
            </a:r>
          </a:p>
          <a:p>
            <a:pPr lvl="1"/>
            <a:r>
              <a:rPr lang="zh-TW" altLang="zh-TW" sz="2400" dirty="0">
                <a:solidFill>
                  <a:srgbClr val="000000"/>
                </a:solidFill>
              </a:rPr>
              <a:t>List items are indexed, the first item has index </a:t>
            </a:r>
            <a:r>
              <a:rPr lang="zh-TW" altLang="zh-TW" sz="2400" dirty="0">
                <a:solidFill>
                  <a:srgbClr val="DC143C"/>
                </a:solidFill>
              </a:rPr>
              <a:t>[0]</a:t>
            </a:r>
            <a:r>
              <a:rPr lang="zh-TW" altLang="zh-TW" sz="2400" dirty="0">
                <a:solidFill>
                  <a:srgbClr val="000000"/>
                </a:solidFill>
              </a:rPr>
              <a:t>, the second item has index </a:t>
            </a:r>
            <a:r>
              <a:rPr lang="zh-TW" altLang="zh-TW" sz="2400" dirty="0">
                <a:solidFill>
                  <a:srgbClr val="DC143C"/>
                </a:solidFill>
              </a:rPr>
              <a:t>[1]</a:t>
            </a:r>
            <a:r>
              <a:rPr lang="zh-TW" altLang="zh-TW" sz="2400" dirty="0">
                <a:solidFill>
                  <a:srgbClr val="000000"/>
                </a:solidFill>
              </a:rPr>
              <a:t> </a:t>
            </a:r>
            <a:r>
              <a:rPr lang="en-US" altLang="zh-TW" sz="2400" dirty="0" smtClean="0">
                <a:solidFill>
                  <a:srgbClr val="000000"/>
                </a:solidFill>
              </a:rPr>
              <a:t>….</a:t>
            </a:r>
            <a:r>
              <a:rPr lang="zh-TW" altLang="zh-TW" sz="2400" dirty="0" smtClean="0">
                <a:solidFill>
                  <a:srgbClr val="000000"/>
                </a:solidFill>
              </a:rPr>
              <a:t>etc</a:t>
            </a:r>
            <a:r>
              <a:rPr lang="zh-TW" altLang="zh-TW" sz="2400" dirty="0" smtClean="0"/>
              <a:t> </a:t>
            </a:r>
            <a:endParaRPr lang="zh-TW" altLang="zh-TW" sz="2400" dirty="0"/>
          </a:p>
          <a:p>
            <a:pPr lvl="1"/>
            <a:r>
              <a:rPr lang="en-US" altLang="zh-TW" sz="2400" dirty="0" smtClean="0"/>
              <a:t>list length</a:t>
            </a: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20371" y="3660976"/>
            <a:ext cx="50229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myList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= ["apple", "banana", "cherry"]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myList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7" y="3685428"/>
            <a:ext cx="1265263" cy="7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0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/>
              <a:t>List items can be of any data type</a:t>
            </a:r>
            <a:r>
              <a:rPr lang="en-US" altLang="zh-TW" sz="2400" dirty="0" smtClean="0"/>
              <a:t>:</a:t>
            </a:r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r>
              <a:rPr lang="en-US" altLang="zh-TW" sz="2400" dirty="0"/>
              <a:t>A list can contain different data types:</a:t>
            </a:r>
            <a:endParaRPr lang="en-US" altLang="zh-TW" sz="2400" dirty="0" smtClean="0"/>
          </a:p>
          <a:p>
            <a:pPr lvl="1"/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20370" y="2182398"/>
            <a:ext cx="50229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list1 = ["apple", "banana", "cherry"]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list2 = [1, 5, 7, 9, 3]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list3 = [True, False, False]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420370" y="3833989"/>
            <a:ext cx="502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list1 = ["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", 34, True, 40, "male"]</a:t>
            </a:r>
          </a:p>
        </p:txBody>
      </p:sp>
    </p:spTree>
    <p:extLst>
      <p:ext uri="{BB962C8B-B14F-4D97-AF65-F5344CB8AC3E}">
        <p14:creationId xmlns:p14="http://schemas.microsoft.com/office/powerpoint/2010/main" val="20702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Getting Started 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24176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/>
              <a:t>Python </a:t>
            </a:r>
            <a:r>
              <a:rPr lang="en-US" altLang="zh-TW" sz="2800" b="1" dirty="0" err="1"/>
              <a:t>Quickstart</a:t>
            </a:r>
            <a:endParaRPr lang="en-US" altLang="zh-TW" sz="2800" b="1" dirty="0"/>
          </a:p>
          <a:p>
            <a:pPr lvl="1"/>
            <a:r>
              <a:rPr lang="en-US" altLang="zh-TW" sz="2400" dirty="0" smtClean="0"/>
              <a:t>helloworld.py</a:t>
            </a:r>
          </a:p>
          <a:p>
            <a:pPr marL="0" indent="0">
              <a:buFont typeface="Arial"/>
              <a:buNone/>
            </a:pP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4" y="3627423"/>
            <a:ext cx="4096322" cy="40963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71601" y="2135012"/>
            <a:ext cx="4253023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 Narrow" panose="020B0606020202030204" pitchFamily="34" charset="0"/>
              </a:rPr>
              <a:t>print</a:t>
            </a:r>
            <a:r>
              <a:rPr lang="en-US" altLang="zh-TW" dirty="0">
                <a:latin typeface="Arial Narrow" panose="020B0606020202030204" pitchFamily="34" charset="0"/>
              </a:rPr>
              <a:t>("Hello, World</a:t>
            </a:r>
            <a:r>
              <a:rPr lang="en-US" altLang="zh-TW" dirty="0" smtClean="0">
                <a:latin typeface="Arial Narrow" panose="020B0606020202030204" pitchFamily="34" charset="0"/>
              </a:rPr>
              <a:t>!")</a:t>
            </a:r>
          </a:p>
          <a:p>
            <a:endParaRPr lang="en-US" altLang="zh-TW" sz="1500" dirty="0">
              <a:latin typeface="Arial Narrow" panose="020B0606020202030204" pitchFamily="34" charset="0"/>
            </a:endParaRPr>
          </a:p>
          <a:p>
            <a:endParaRPr lang="en-US" altLang="zh-TW" sz="1500" dirty="0" smtClean="0">
              <a:latin typeface="Arial Narrow" panose="020B0606020202030204" pitchFamily="34" charset="0"/>
            </a:endParaRPr>
          </a:p>
          <a:p>
            <a:endParaRPr lang="en-US" altLang="zh-TW" sz="1500" dirty="0">
              <a:latin typeface="Arial Narrow" panose="020B0606020202030204" pitchFamily="34" charset="0"/>
            </a:endParaRPr>
          </a:p>
          <a:p>
            <a:endParaRPr lang="zh-TW" altLang="en-US" sz="1500" dirty="0" err="1" smtClean="0">
              <a:latin typeface="Arial Narrow" panose="020B0606020202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4" y="4113385"/>
            <a:ext cx="2086266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4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9152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Access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94615" y="2139536"/>
            <a:ext cx="50229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latin typeface="Corbel" panose="020B0503020204020204" pitchFamily="34" charset="0"/>
                <a:cs typeface="Arial" panose="020B0604020202020204" pitchFamily="34" charset="0"/>
              </a:rPr>
              <a:t>thislist</a:t>
            </a:r>
            <a:r>
              <a:rPr lang="en-US" altLang="zh-TW" sz="1600" dirty="0">
                <a:latin typeface="Corbel" panose="020B0503020204020204" pitchFamily="34" charset="0"/>
                <a:cs typeface="Arial" panose="020B0604020202020204" pitchFamily="34" charset="0"/>
              </a:rPr>
              <a:t> = ["apple", "</a:t>
            </a:r>
            <a:r>
              <a:rPr lang="en-US" altLang="zh-TW" sz="1600" dirty="0">
                <a:solidFill>
                  <a:srgbClr val="0000FF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banana</a:t>
            </a:r>
            <a:r>
              <a:rPr lang="en-US" altLang="zh-TW" sz="1600" dirty="0">
                <a:latin typeface="Corbel" panose="020B0503020204020204" pitchFamily="34" charset="0"/>
                <a:cs typeface="Arial" panose="020B0604020202020204" pitchFamily="34" charset="0"/>
              </a:rPr>
              <a:t>", "cherry"]</a:t>
            </a:r>
            <a:br>
              <a:rPr lang="en-US" altLang="zh-TW" sz="1600" dirty="0">
                <a:latin typeface="Corbel" panose="020B0503020204020204" pitchFamily="34" charset="0"/>
                <a:cs typeface="Arial" panose="020B0604020202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sz="1600" dirty="0" err="1">
                <a:latin typeface="Corbel" panose="020B0503020204020204" pitchFamily="34" charset="0"/>
                <a:cs typeface="Arial" panose="020B0604020202020204" pitchFamily="34" charset="0"/>
              </a:rPr>
              <a:t>thislist</a:t>
            </a:r>
            <a:r>
              <a:rPr lang="en-US" altLang="zh-TW" sz="1600" dirty="0">
                <a:latin typeface="Corbel" panose="020B0503020204020204" pitchFamily="34" charset="0"/>
                <a:cs typeface="Arial" panose="020B0604020202020204" pitchFamily="34" charset="0"/>
              </a:rPr>
              <a:t>[1</a:t>
            </a:r>
            <a:r>
              <a:rPr lang="en-US" altLang="zh-TW" sz="1600" dirty="0" smtClean="0">
                <a:latin typeface="Corbel" panose="020B0503020204020204" pitchFamily="34" charset="0"/>
                <a:cs typeface="Arial" panose="020B0604020202020204" pitchFamily="34" charset="0"/>
              </a:rPr>
              <a:t>])</a:t>
            </a:r>
            <a:endParaRPr lang="en-US" altLang="zh-TW" sz="1600" dirty="0"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78" y="2139535"/>
            <a:ext cx="1055490" cy="5745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4614" y="2804959"/>
            <a:ext cx="50229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"banana", "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cherry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78" y="2804960"/>
            <a:ext cx="1239720" cy="57450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4613" y="3470382"/>
            <a:ext cx="5850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banana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cherry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orange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"kiwi", "melon", "mango"]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[:4])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4612" y="4084519"/>
            <a:ext cx="5850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"banana",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cherry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orange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kiwi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melon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mango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[2:])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537" y="3470381"/>
            <a:ext cx="3134162" cy="6141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" y="4688316"/>
            <a:ext cx="5407032" cy="4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09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Access items: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 smtClean="0"/>
              <a:t>Check if item exists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13052" y="2139536"/>
            <a:ext cx="572139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"banana", "cherry",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"orange"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"kiwi"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"melon"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"mango"]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[-4:-1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])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51" y="2698499"/>
            <a:ext cx="3787091" cy="68223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413052" y="3830318"/>
            <a:ext cx="348855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 "banana", "cherry"]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"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 in 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("Yes, 'apple' is in the fruits list")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50" y="3830317"/>
            <a:ext cx="4173314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7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Change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382879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"cherry"]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= "blackcurrant"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14" y="2139536"/>
            <a:ext cx="4673637" cy="64619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402420" y="3215266"/>
            <a:ext cx="62104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"orange", "kiwi", "mango"]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[1:3] = ["blackcurrant", "watermelon"]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9" y="4275806"/>
            <a:ext cx="6772646" cy="6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32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Change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382879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"cherry"]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[1:2] = ["blackcurrant", "watermelon"]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02421" y="3690883"/>
            <a:ext cx="301009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"banana",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[1:3] = ["watermelon"]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3025212"/>
            <a:ext cx="5185873" cy="637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03" y="3979392"/>
            <a:ext cx="3672573" cy="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6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Insert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1936" y="2141928"/>
            <a:ext cx="30207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thislist.insert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 "watermelon")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10" y="2139536"/>
            <a:ext cx="5263019" cy="62489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21936" y="3519789"/>
            <a:ext cx="328653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thislist.append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("orange")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24" y="3522580"/>
            <a:ext cx="4463443" cy="5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Extend List: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348855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tropical = ["mango", "pineapple", "papaya"]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thislist.extend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(tropical)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19" y="3859620"/>
            <a:ext cx="7501647" cy="7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5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Extend List: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02420" y="2087815"/>
            <a:ext cx="63274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("kiwi", "orange")</a:t>
            </a:r>
            <a:br>
              <a:rPr lang="en-US" altLang="zh-TW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thislist.extend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thistuple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3140147"/>
            <a:ext cx="6736869" cy="7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62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Remove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thislist.remove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("banana")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2420" y="3587163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, "cherry", </a:t>
            </a:r>
            <a:r>
              <a:rPr lang="en-US" altLang="zh-TW" sz="14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, "kiwi"]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thislist.remove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("banana")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2908849"/>
            <a:ext cx="2502518" cy="5856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20" y="4447811"/>
            <a:ext cx="5551899" cy="5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Remove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["apple", 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"banana"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 "cherry"]</a:t>
            </a:r>
            <a:b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thislist.pop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b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02420" y="3617143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"cherry"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thislist.pop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2932874"/>
            <a:ext cx="2728266" cy="6008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20" y="4439208"/>
            <a:ext cx="2540266" cy="5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Remove List items: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139536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["apple"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del 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[0]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2420" y="3722074"/>
            <a:ext cx="886171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thislist.clear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2929909"/>
            <a:ext cx="3582643" cy="63906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17" y="4577477"/>
            <a:ext cx="441090" cy="4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Getting Started 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/>
              <a:t>Python </a:t>
            </a:r>
            <a:r>
              <a:rPr lang="en-US" altLang="zh-TW" sz="2800" b="1" dirty="0" err="1" smtClean="0"/>
              <a:t>Identation</a:t>
            </a:r>
            <a:endParaRPr lang="en-US" altLang="zh-TW" sz="2800" b="1" dirty="0"/>
          </a:p>
          <a:p>
            <a:pPr lvl="1"/>
            <a:r>
              <a:rPr lang="en-US" altLang="zh-TW" sz="1600" dirty="0"/>
              <a:t>the spaces at the beginning of a code </a:t>
            </a:r>
            <a:r>
              <a:rPr lang="en-US" altLang="zh-TW" sz="1600" dirty="0" smtClean="0"/>
              <a:t>line</a:t>
            </a:r>
          </a:p>
          <a:p>
            <a:pPr lvl="1"/>
            <a:r>
              <a:rPr lang="en-US" altLang="zh-TW" sz="1600" dirty="0"/>
              <a:t>Python uses indentation to indicate a block of </a:t>
            </a:r>
            <a:r>
              <a:rPr lang="en-US" altLang="zh-TW" sz="1600" dirty="0" smtClean="0"/>
              <a:t>code</a:t>
            </a:r>
          </a:p>
          <a:p>
            <a:pPr lvl="1"/>
            <a:r>
              <a:rPr lang="en-US" altLang="zh-TW" sz="1600" dirty="0" smtClean="0">
                <a:solidFill>
                  <a:srgbClr val="FF0000"/>
                </a:solidFill>
              </a:rPr>
              <a:t>Use 4 spaces as the Ident</a:t>
            </a:r>
            <a:r>
              <a:rPr lang="en-US" altLang="zh-TW" sz="1600" dirty="0" smtClean="0"/>
              <a:t>, not TAB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01395" y="3240361"/>
            <a:ext cx="42530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 5 &gt; 2: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  print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("Five is greater than two!")</a:t>
            </a:r>
            <a:endParaRPr lang="en-US" altLang="zh-TW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1500" dirty="0" smtClean="0">
              <a:latin typeface="Arial Narrow" panose="020B0606020202030204" pitchFamily="34" charset="0"/>
            </a:endParaRPr>
          </a:p>
          <a:p>
            <a:endParaRPr lang="en-US" altLang="zh-TW" sz="1500" dirty="0">
              <a:latin typeface="Arial Narrow" panose="020B0606020202030204" pitchFamily="34" charset="0"/>
            </a:endParaRPr>
          </a:p>
          <a:p>
            <a:endParaRPr lang="zh-TW" altLang="en-US" sz="1500" dirty="0" err="1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7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Loop through a list: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057091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for x in 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print(x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19" y="2833081"/>
            <a:ext cx="2159487" cy="19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Loop through a list: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02420" y="2199875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= ["apple", "banana", "cherry"]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for 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 in range(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)):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print(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thislist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48" y="3075983"/>
            <a:ext cx="1755450" cy="18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4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List Comprehension: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02420" y="2057091"/>
            <a:ext cx="63274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fruits = ["apple", "banana", "cherry", "kiwi", "mango"]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newlist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= [x 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 x in fruits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4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 "a" in x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newlist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20" y="3351104"/>
            <a:ext cx="6058902" cy="10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17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38851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</a:t>
            </a:r>
          </a:p>
          <a:p>
            <a:pPr lvl="1"/>
            <a:r>
              <a:rPr lang="en-US" altLang="zh-TW" sz="2400" dirty="0" smtClean="0"/>
              <a:t>Join lists</a:t>
            </a:r>
          </a:p>
          <a:p>
            <a:pPr lvl="1"/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29793" y="2102539"/>
            <a:ext cx="208779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list1 = ["a", "b", "c"]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list2 = [1, 2, 3]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list3 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= list1 + list2</a:t>
            </a:r>
            <a:b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print(list3)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71" y="2102539"/>
            <a:ext cx="4415083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3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Data Types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7928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list in ACTS 3.0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990191" y="1826043"/>
            <a:ext cx="723191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Console.CI_Cmd_More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.....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160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CI commands to the device/workstation shell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Arguments: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of (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 tuples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[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](string): console/shell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[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](integer):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time_out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value to wait the prompt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For example: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Console.CI_Cmd_More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ifconfig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", 10)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("route -n", 5)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6854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Variables</a:t>
            </a:r>
            <a:endParaRPr lang="en-US" altLang="zh-TW" sz="2800" b="1" dirty="0"/>
          </a:p>
          <a:p>
            <a:pPr lvl="1"/>
            <a:r>
              <a:rPr lang="en-US" altLang="zh-TW" sz="1600" dirty="0"/>
              <a:t>A variable is created the moment you first assign a value </a:t>
            </a:r>
            <a:r>
              <a:rPr lang="en-US" altLang="zh-TW" sz="1600" dirty="0" smtClean="0"/>
              <a:t>to it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7088" y="2106914"/>
            <a:ext cx="425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x = 5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 = "John"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print(x)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print(y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88" y="3417436"/>
            <a:ext cx="3573037" cy="12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Variables</a:t>
            </a:r>
            <a:endParaRPr lang="en-US" altLang="zh-TW" sz="2800" b="1" dirty="0"/>
          </a:p>
          <a:p>
            <a:pPr lvl="1"/>
            <a:r>
              <a:rPr lang="en-US" altLang="zh-TW" sz="1600" dirty="0"/>
              <a:t>Variables do not need to be declared with any particular </a:t>
            </a:r>
            <a:r>
              <a:rPr lang="en-US" altLang="zh-TW" sz="1600" i="1" dirty="0"/>
              <a:t>type</a:t>
            </a:r>
            <a:r>
              <a:rPr lang="en-US" altLang="zh-TW" sz="1600" dirty="0"/>
              <a:t>, and can even change type after they have been set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73533" y="2510948"/>
            <a:ext cx="42530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 = 4       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 is of type </a:t>
            </a:r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 = "Sally" 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#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 is now of type </a:t>
            </a:r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print(x)</a:t>
            </a:r>
            <a:endParaRPr lang="en-US" altLang="zh-TW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32" y="3645821"/>
            <a:ext cx="2713979" cy="11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6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Casting</a:t>
            </a:r>
            <a:endParaRPr lang="en-US" altLang="zh-TW" sz="2800" b="1" dirty="0"/>
          </a:p>
          <a:p>
            <a:pPr lvl="1"/>
            <a:r>
              <a:rPr lang="en-US" altLang="zh-TW" sz="1800" dirty="0"/>
              <a:t>specify the data type of a variable</a:t>
            </a:r>
            <a:endParaRPr lang="zh-TW" altLang="en-US" sz="1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7088" y="2106914"/>
            <a:ext cx="425302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x = str(3)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y = int(3)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z = float(3)</a:t>
            </a:r>
          </a:p>
          <a:p>
            <a:endParaRPr lang="fr-FR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print(x)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print(y)</a:t>
            </a:r>
          </a:p>
          <a:p>
            <a:r>
              <a:rPr lang="fr-FR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print(z)</a:t>
            </a:r>
            <a:endParaRPr lang="en-US" altLang="zh-TW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5" y="2106914"/>
            <a:ext cx="1883481" cy="1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Variables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9"/>
            <a:ext cx="8302073" cy="15353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Output Variables</a:t>
            </a:r>
            <a:endParaRPr lang="en-US" altLang="zh-TW" sz="2800" b="1" dirty="0"/>
          </a:p>
          <a:p>
            <a:pPr lvl="1"/>
            <a:r>
              <a:rPr lang="en-US" altLang="zh-TW" sz="1600" dirty="0" smtClean="0"/>
              <a:t>print() function</a:t>
            </a:r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2660" y="1901085"/>
            <a:ext cx="425302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x = "Python"</a:t>
            </a:r>
          </a:p>
          <a:p>
            <a:r>
              <a:rPr lang="fr-FR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y = "is"</a:t>
            </a:r>
          </a:p>
          <a:p>
            <a:r>
              <a:rPr lang="fr-FR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z = "awesome"</a:t>
            </a:r>
          </a:p>
          <a:p>
            <a:r>
              <a:rPr lang="fr-FR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print(x, y, z)</a:t>
            </a:r>
            <a:endParaRPr lang="en-US" altLang="zh-TW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55" y="1901085"/>
            <a:ext cx="2871215" cy="88464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22660" y="3474723"/>
            <a:ext cx="42530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</a:p>
          <a:p>
            <a:r>
              <a:rPr lang="es-E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y = 10</a:t>
            </a:r>
          </a:p>
          <a:p>
            <a:r>
              <a:rPr lang="es-E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print(x + y)</a:t>
            </a:r>
            <a:endParaRPr lang="en-US" altLang="zh-TW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50" y="3474723"/>
            <a:ext cx="1067647" cy="9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7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yxel colors 1">
      <a:dk1>
        <a:srgbClr val="000000"/>
      </a:dk1>
      <a:lt1>
        <a:sysClr val="window" lastClr="FFFFFF"/>
      </a:lt1>
      <a:dk2>
        <a:srgbClr val="333333"/>
      </a:dk2>
      <a:lt2>
        <a:srgbClr val="CCCCCC"/>
      </a:lt2>
      <a:accent1>
        <a:srgbClr val="FF2837"/>
      </a:accent1>
      <a:accent2>
        <a:srgbClr val="FF8900"/>
      </a:accent2>
      <a:accent3>
        <a:srgbClr val="FFC800"/>
      </a:accent3>
      <a:accent4>
        <a:srgbClr val="64BE00"/>
      </a:accent4>
      <a:accent5>
        <a:srgbClr val="00B2FF"/>
      </a:accent5>
      <a:accent6>
        <a:srgbClr val="666666"/>
      </a:accent6>
      <a:hlink>
        <a:srgbClr val="000000"/>
      </a:hlink>
      <a:folHlink>
        <a:srgbClr val="000000"/>
      </a:folHlink>
    </a:clrScheme>
    <a:fontScheme name="夏天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5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45405</TotalTime>
  <Words>2449</Words>
  <Application>Microsoft Office PowerPoint</Application>
  <PresentationFormat>如螢幕大小 (16:9)</PresentationFormat>
  <Paragraphs>373</Paragraphs>
  <Slides>55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4" baseType="lpstr">
      <vt:lpstr>新細明體</vt:lpstr>
      <vt:lpstr>Arial</vt:lpstr>
      <vt:lpstr>Arial Narrow</vt:lpstr>
      <vt:lpstr>Calibri</vt:lpstr>
      <vt:lpstr>Century Gothic</vt:lpstr>
      <vt:lpstr>Corbel</vt:lpstr>
      <vt:lpstr>Tahoma</vt:lpstr>
      <vt:lpstr>Wingdings</vt:lpstr>
      <vt:lpstr>Office Theme</vt:lpstr>
      <vt:lpstr>Python 教學</vt:lpstr>
      <vt:lpstr>Schedule</vt:lpstr>
      <vt:lpstr>Python Getting Started </vt:lpstr>
      <vt:lpstr>Python Getting Started </vt:lpstr>
      <vt:lpstr>Python Getting Started 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Variables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Python Data Types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Chan</dc:creator>
  <cp:lastModifiedBy>Lorin Yeh</cp:lastModifiedBy>
  <cp:revision>990</cp:revision>
  <dcterms:created xsi:type="dcterms:W3CDTF">2016-04-20T11:51:06Z</dcterms:created>
  <dcterms:modified xsi:type="dcterms:W3CDTF">2023-12-03T13:52:56Z</dcterms:modified>
</cp:coreProperties>
</file>